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556" r:id="rId3"/>
    <p:sldId id="550" r:id="rId4"/>
    <p:sldId id="546" r:id="rId5"/>
    <p:sldId id="557" r:id="rId6"/>
    <p:sldId id="558" r:id="rId7"/>
    <p:sldId id="547" r:id="rId8"/>
    <p:sldId id="548" r:id="rId9"/>
    <p:sldId id="549" r:id="rId10"/>
    <p:sldId id="551" r:id="rId11"/>
    <p:sldId id="552" r:id="rId12"/>
    <p:sldId id="553" r:id="rId13"/>
    <p:sldId id="554" r:id="rId14"/>
    <p:sldId id="559" r:id="rId15"/>
    <p:sldId id="555" r:id="rId16"/>
    <p:sldId id="560" r:id="rId17"/>
  </p:sldIdLst>
  <p:sldSz cx="10693400" cy="7561263"/>
  <p:notesSz cx="9874250" cy="6797675"/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8B03"/>
    <a:srgbClr val="FF0505"/>
    <a:srgbClr val="FB74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81" autoAdjust="0"/>
    <p:restoredTop sz="94647" autoAdjust="0"/>
  </p:normalViewPr>
  <p:slideViewPr>
    <p:cSldViewPr>
      <p:cViewPr varScale="1">
        <p:scale>
          <a:sx n="84" d="100"/>
          <a:sy n="84" d="100"/>
        </p:scale>
        <p:origin x="444" y="108"/>
      </p:cViewPr>
      <p:guideLst>
        <p:guide orient="horz" pos="2382"/>
        <p:guide pos="3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9918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92027" y="0"/>
            <a:ext cx="4279918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C65444-5612-4993-A297-66E4EA569180}" type="datetime1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456699"/>
            <a:ext cx="4279918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92027" y="6456699"/>
            <a:ext cx="4279918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70AE1-31D9-4381-959D-9050CC0FE9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83060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278841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3126" y="0"/>
            <a:ext cx="4278841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D3867D-DA73-4C30-B686-2D05E2BBC364}" type="datetime1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133725" y="509588"/>
            <a:ext cx="3606800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426" y="3228896"/>
            <a:ext cx="789940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6456612"/>
            <a:ext cx="4278841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3126" y="6456612"/>
            <a:ext cx="4278841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0A336D-49A4-4170-8C35-7E5BA4D4E5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46915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7444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3532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1064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2137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7671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1364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498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448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791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656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112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181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9584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74183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1129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C5369-3E1F-C091-1516-51CC4584E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F8664E-2EE1-B59B-DFB3-D239703DD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433833-092A-2B17-35C2-9AD5EB64C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099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06140" y="1260351"/>
            <a:ext cx="10009112" cy="5400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baseline="0">
                <a:latin typeface="HY중고딕" pitchFamily="18" charset="-127"/>
                <a:ea typeface="HY중고딕" pitchFamily="18" charset="-127"/>
              </a:defRPr>
            </a:lvl1pPr>
            <a:lvl2pPr marL="497845" indent="0">
              <a:buNone/>
              <a:defRPr sz="2800">
                <a:latin typeface="HY중고딕" pitchFamily="18" charset="-127"/>
                <a:ea typeface="HY중고딕" pitchFamily="18" charset="-127"/>
              </a:defRPr>
            </a:lvl2pPr>
            <a:lvl3pPr>
              <a:defRPr sz="2500">
                <a:latin typeface="HY중고딕" pitchFamily="18" charset="-127"/>
                <a:ea typeface="HY중고딕" pitchFamily="18" charset="-127"/>
              </a:defRPr>
            </a:lvl3pPr>
            <a:lvl4pPr marL="1493535" indent="0">
              <a:buNone/>
              <a:defRPr sz="2500">
                <a:latin typeface="HY중고딕" pitchFamily="18" charset="-127"/>
                <a:ea typeface="HY중고딕" pitchFamily="18" charset="-127"/>
              </a:defRPr>
            </a:lvl4pPr>
            <a:lvl5pPr>
              <a:defRPr sz="2500">
                <a:latin typeface="HY중고딕" pitchFamily="18" charset="-127"/>
                <a:ea typeface="HY중고딕" pitchFamily="18" charset="-127"/>
              </a:defRPr>
            </a:lvl5pPr>
          </a:lstStyle>
          <a:p>
            <a:pPr lvl="0"/>
            <a:r>
              <a:rPr lang="ko-KR" altLang="en-US" dirty="0"/>
              <a:t>□ 첫째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30, </a:t>
            </a:r>
            <a:r>
              <a:rPr lang="ko-KR" altLang="en-US" dirty="0"/>
              <a:t>굵게</a:t>
            </a:r>
            <a:r>
              <a:rPr lang="en-US" altLang="ko-KR" dirty="0"/>
              <a:t>)</a:t>
            </a:r>
            <a:endParaRPr lang="ko-KR" altLang="en-US" dirty="0"/>
          </a:p>
          <a:p>
            <a:pPr lvl="1"/>
            <a:r>
              <a:rPr lang="en-US" altLang="ko-KR" dirty="0"/>
              <a:t>-</a:t>
            </a:r>
            <a:r>
              <a:rPr lang="ko-KR" altLang="en-US" dirty="0"/>
              <a:t> 둘째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28)</a:t>
            </a:r>
            <a:endParaRPr lang="ko-KR" altLang="en-US" dirty="0"/>
          </a:p>
          <a:p>
            <a:pPr lvl="2"/>
            <a:r>
              <a:rPr lang="ko-KR" altLang="en-US" dirty="0"/>
              <a:t>셋째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25)</a:t>
            </a:r>
            <a:endParaRPr lang="ko-KR" altLang="en-US" dirty="0"/>
          </a:p>
          <a:p>
            <a:pPr lvl="3"/>
            <a:r>
              <a:rPr lang="en-US" altLang="ko-KR" dirty="0"/>
              <a:t>- </a:t>
            </a:r>
            <a:r>
              <a:rPr lang="ko-KR" altLang="en-US" dirty="0"/>
              <a:t>넷째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25)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23EF1-6E1E-49A8-89C7-5D842E70784B}" type="datetime1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97EC8-03FB-421D-BA76-5865596B8B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6140" y="91456"/>
            <a:ext cx="8496944" cy="736847"/>
          </a:xfrm>
          <a:prstGeom prst="rect">
            <a:avLst/>
          </a:prstGeom>
        </p:spPr>
        <p:txBody>
          <a:bodyPr anchor="ctr"/>
          <a:lstStyle>
            <a:lvl1pPr algn="l">
              <a:defRPr sz="3000" b="0">
                <a:latin typeface="HY견고딕" pitchFamily="18" charset="-127"/>
                <a:ea typeface="HY견고딕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r>
              <a:rPr lang="en-US" altLang="ko-KR" dirty="0"/>
              <a:t>(HY</a:t>
            </a:r>
            <a:r>
              <a:rPr lang="ko-KR" altLang="en-US" dirty="0"/>
              <a:t>견고딕</a:t>
            </a:r>
            <a:r>
              <a:rPr lang="en-US" altLang="ko-KR" dirty="0"/>
              <a:t>, 30)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06140" y="1260351"/>
            <a:ext cx="10009112" cy="5400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baseline="0">
                <a:latin typeface="HY중고딕" pitchFamily="18" charset="-127"/>
                <a:ea typeface="HY중고딕" pitchFamily="18" charset="-127"/>
              </a:defRPr>
            </a:lvl1pPr>
            <a:lvl2pPr marL="497845" indent="0">
              <a:buNone/>
              <a:defRPr sz="2800">
                <a:latin typeface="HY중고딕" pitchFamily="18" charset="-127"/>
                <a:ea typeface="HY중고딕" pitchFamily="18" charset="-127"/>
              </a:defRPr>
            </a:lvl2pPr>
            <a:lvl3pPr>
              <a:defRPr sz="2500">
                <a:latin typeface="HY중고딕" pitchFamily="18" charset="-127"/>
                <a:ea typeface="HY중고딕" pitchFamily="18" charset="-127"/>
              </a:defRPr>
            </a:lvl3pPr>
            <a:lvl4pPr marL="1493535" indent="0">
              <a:buNone/>
              <a:defRPr sz="2500">
                <a:latin typeface="HY중고딕" pitchFamily="18" charset="-127"/>
                <a:ea typeface="HY중고딕" pitchFamily="18" charset="-127"/>
              </a:defRPr>
            </a:lvl4pPr>
            <a:lvl5pPr>
              <a:defRPr sz="2500">
                <a:latin typeface="HY중고딕" pitchFamily="18" charset="-127"/>
                <a:ea typeface="HY중고딕" pitchFamily="18" charset="-127"/>
              </a:defRPr>
            </a:lvl5pPr>
          </a:lstStyle>
          <a:p>
            <a:pPr lvl="0"/>
            <a:r>
              <a:rPr lang="ko-KR" altLang="en-US" dirty="0"/>
              <a:t>□ 첫째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30, </a:t>
            </a:r>
            <a:r>
              <a:rPr lang="ko-KR" altLang="en-US" dirty="0"/>
              <a:t>굵게</a:t>
            </a:r>
            <a:r>
              <a:rPr lang="en-US" altLang="ko-KR" dirty="0"/>
              <a:t>)</a:t>
            </a:r>
            <a:endParaRPr lang="ko-KR" altLang="en-US" dirty="0"/>
          </a:p>
          <a:p>
            <a:pPr lvl="1"/>
            <a:r>
              <a:rPr lang="en-US" altLang="ko-KR" dirty="0"/>
              <a:t>-</a:t>
            </a:r>
            <a:r>
              <a:rPr lang="ko-KR" altLang="en-US" dirty="0"/>
              <a:t> 둘째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28)</a:t>
            </a:r>
            <a:endParaRPr lang="ko-KR" altLang="en-US" dirty="0"/>
          </a:p>
          <a:p>
            <a:pPr lvl="2"/>
            <a:r>
              <a:rPr lang="ko-KR" altLang="en-US" dirty="0"/>
              <a:t>셋째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25)</a:t>
            </a:r>
            <a:endParaRPr lang="ko-KR" altLang="en-US" dirty="0"/>
          </a:p>
          <a:p>
            <a:pPr lvl="3"/>
            <a:r>
              <a:rPr lang="en-US" altLang="ko-KR" dirty="0"/>
              <a:t>- </a:t>
            </a:r>
            <a:r>
              <a:rPr lang="ko-KR" altLang="en-US" dirty="0"/>
              <a:t>넷째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25)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D9B9-AAC4-4186-832C-ACCB8141D63A}" type="datetime1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97EC8-03FB-421D-BA76-5865596B8B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40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6140" y="91456"/>
            <a:ext cx="8496944" cy="736847"/>
          </a:xfrm>
          <a:prstGeom prst="rect">
            <a:avLst/>
          </a:prstGeom>
        </p:spPr>
        <p:txBody>
          <a:bodyPr anchor="ctr"/>
          <a:lstStyle>
            <a:lvl1pPr algn="l">
              <a:defRPr sz="3000" b="0">
                <a:latin typeface="HY견고딕" pitchFamily="18" charset="-127"/>
                <a:ea typeface="HY견고딕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r>
              <a:rPr lang="en-US" altLang="ko-KR" dirty="0"/>
              <a:t>(HY</a:t>
            </a:r>
            <a:r>
              <a:rPr lang="ko-KR" altLang="en-US" dirty="0"/>
              <a:t>견고딕</a:t>
            </a:r>
            <a:r>
              <a:rPr lang="en-US" altLang="ko-KR" dirty="0"/>
              <a:t>, 30)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06140" y="1260351"/>
            <a:ext cx="10009112" cy="5400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1" baseline="0">
                <a:latin typeface="HY중고딕" pitchFamily="18" charset="-127"/>
                <a:ea typeface="HY중고딕" pitchFamily="18" charset="-127"/>
              </a:defRPr>
            </a:lvl1pPr>
            <a:lvl2pPr marL="497845" indent="0">
              <a:buNone/>
              <a:defRPr sz="2800">
                <a:latin typeface="HY중고딕" pitchFamily="18" charset="-127"/>
                <a:ea typeface="HY중고딕" pitchFamily="18" charset="-127"/>
              </a:defRPr>
            </a:lvl2pPr>
            <a:lvl3pPr>
              <a:defRPr sz="2500">
                <a:latin typeface="HY중고딕" pitchFamily="18" charset="-127"/>
                <a:ea typeface="HY중고딕" pitchFamily="18" charset="-127"/>
              </a:defRPr>
            </a:lvl3pPr>
            <a:lvl4pPr marL="1493535" indent="0">
              <a:buNone/>
              <a:defRPr sz="2500">
                <a:latin typeface="HY중고딕" pitchFamily="18" charset="-127"/>
                <a:ea typeface="HY중고딕" pitchFamily="18" charset="-127"/>
              </a:defRPr>
            </a:lvl4pPr>
            <a:lvl5pPr>
              <a:defRPr sz="2500">
                <a:latin typeface="HY중고딕" pitchFamily="18" charset="-127"/>
                <a:ea typeface="HY중고딕" pitchFamily="18" charset="-127"/>
              </a:defRPr>
            </a:lvl5pPr>
          </a:lstStyle>
          <a:p>
            <a:pPr lvl="0"/>
            <a:r>
              <a:rPr lang="ko-KR" altLang="en-US" dirty="0"/>
              <a:t>□ 첫째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30, </a:t>
            </a:r>
            <a:r>
              <a:rPr lang="ko-KR" altLang="en-US" dirty="0"/>
              <a:t>굵게</a:t>
            </a:r>
            <a:r>
              <a:rPr lang="en-US" altLang="ko-KR" dirty="0"/>
              <a:t>)</a:t>
            </a:r>
            <a:endParaRPr lang="ko-KR" altLang="en-US" dirty="0"/>
          </a:p>
          <a:p>
            <a:pPr lvl="1"/>
            <a:r>
              <a:rPr lang="en-US" altLang="ko-KR" dirty="0"/>
              <a:t>-</a:t>
            </a:r>
            <a:r>
              <a:rPr lang="ko-KR" altLang="en-US" dirty="0"/>
              <a:t> 둘째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28)</a:t>
            </a:r>
            <a:endParaRPr lang="ko-KR" altLang="en-US" dirty="0"/>
          </a:p>
          <a:p>
            <a:pPr lvl="2"/>
            <a:r>
              <a:rPr lang="ko-KR" altLang="en-US" dirty="0"/>
              <a:t>셋째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25)</a:t>
            </a:r>
            <a:endParaRPr lang="ko-KR" altLang="en-US" dirty="0"/>
          </a:p>
          <a:p>
            <a:pPr lvl="3"/>
            <a:r>
              <a:rPr lang="en-US" altLang="ko-KR" dirty="0"/>
              <a:t>- </a:t>
            </a:r>
            <a:r>
              <a:rPr lang="ko-KR" altLang="en-US" dirty="0"/>
              <a:t>넷째 수준 </a:t>
            </a:r>
            <a:r>
              <a:rPr lang="en-US" altLang="ko-KR" dirty="0"/>
              <a:t>(HY</a:t>
            </a:r>
            <a:r>
              <a:rPr lang="ko-KR" altLang="en-US" dirty="0"/>
              <a:t>중고딕</a:t>
            </a:r>
            <a:r>
              <a:rPr lang="en-US" altLang="ko-KR" dirty="0"/>
              <a:t>, 25)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D9B9-AAC4-4186-832C-ACCB8141D63A}" type="datetime1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97EC8-03FB-421D-BA76-5865596B8B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781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34670" y="7008172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FB339-8C5D-44DF-A368-296A032EEE0C}" type="datetime1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653579" y="7008172"/>
            <a:ext cx="3386243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663603" y="7008172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97EC8-03FB-421D-BA76-5865596B8B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</p:sldLayoutIdLst>
  <p:hf hdr="0" ftr="0" dt="0"/>
  <p:txStyles>
    <p:titleStyle>
      <a:lvl1pPr algn="ctr" defTabSz="995690" rtl="0" eaLnBrk="1" latinLnBrk="1" hangingPunct="1"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91560" y="3535281"/>
            <a:ext cx="5688632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latin typeface="Caladea" panose="020B0600000101010101" charset="0"/>
                <a:ea typeface="HY중고딕" pitchFamily="18" charset="-127"/>
              </a:rPr>
              <a:t>Rafsan</a:t>
            </a:r>
            <a:r>
              <a:rPr lang="ko-KR" altLang="en-US" sz="2500" dirty="0">
                <a:latin typeface="Caladea" panose="020B0600000101010101" charset="0"/>
                <a:ea typeface="HY중고딕" pitchFamily="18" charset="-127"/>
              </a:rPr>
              <a:t> </a:t>
            </a:r>
            <a:r>
              <a:rPr lang="en-US" altLang="ko-KR" sz="2500" dirty="0">
                <a:latin typeface="Caladea" panose="020B0600000101010101" charset="0"/>
                <a:ea typeface="HY중고딕" pitchFamily="18" charset="-127"/>
              </a:rPr>
              <a:t>Jany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Caladea" panose="020B0600000101010101" charset="0"/>
                <a:cs typeface="Assistant" pitchFamily="2" charset="-79"/>
              </a:rPr>
              <a:t>Korean Convergence Medical Science</a:t>
            </a:r>
            <a:endParaRPr lang="en-US" sz="2400" b="0" dirty="0">
              <a:effectLst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BFA47E-2C3C-B12E-FF19-4D5F348668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8948" y="6804967"/>
            <a:ext cx="1836174" cy="8735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BF09D3-D4B7-A175-D7F1-10A5F9BC1834}"/>
              </a:ext>
            </a:extLst>
          </p:cNvPr>
          <p:cNvSpPr txBox="1"/>
          <p:nvPr/>
        </p:nvSpPr>
        <p:spPr>
          <a:xfrm>
            <a:off x="810195" y="1980431"/>
            <a:ext cx="9251361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rgbClr val="000000"/>
                </a:solidFill>
                <a:latin typeface="Caladea" panose="020B0600000101010101" charset="0"/>
                <a:ea typeface="HY견고딕" pitchFamily="18" charset="-127"/>
                <a:cs typeface="Cavolini" panose="03000502040302020204" pitchFamily="66" charset="0"/>
              </a:rPr>
              <a:t>Synthetic Dataset Experiment with </a:t>
            </a:r>
            <a:r>
              <a:rPr lang="en-US" altLang="ko-KR" sz="2800" dirty="0" err="1">
                <a:solidFill>
                  <a:srgbClr val="000000"/>
                </a:solidFill>
                <a:latin typeface="Caladea" panose="020B0600000101010101" charset="0"/>
                <a:ea typeface="HY견고딕" pitchFamily="18" charset="-127"/>
                <a:cs typeface="Cavolini" panose="03000502040302020204" pitchFamily="66" charset="0"/>
              </a:rPr>
              <a:t>MUNet</a:t>
            </a:r>
            <a:endParaRPr lang="en-US" altLang="ko-KR" sz="2800" dirty="0">
              <a:solidFill>
                <a:srgbClr val="000000"/>
              </a:solidFill>
              <a:latin typeface="Caladea" panose="020B0600000101010101" charset="0"/>
              <a:ea typeface="HY견고딕" pitchFamily="18" charset="-127"/>
              <a:cs typeface="Cavolini" panose="0300050204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923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62124" y="115965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Starting with Combined Loss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C91957-FBAE-40D0-63C2-26C98EB9AC43}"/>
              </a:ext>
            </a:extLst>
          </p:cNvPr>
          <p:cNvSpPr txBox="1"/>
          <p:nvPr/>
        </p:nvSpPr>
        <p:spPr>
          <a:xfrm>
            <a:off x="162124" y="962471"/>
            <a:ext cx="54707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999999"/>
                </a:solidFill>
                <a:latin typeface="Consolas" panose="020B0609020204030204" pitchFamily="49" charset="0"/>
              </a:rPr>
              <a:t>Subject 08 ( Block 1 to Block 13)</a:t>
            </a:r>
            <a:endParaRPr lang="en-US" sz="1400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0C7537-66F5-3DF6-ED87-3344ABD54C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59" y="2019514"/>
            <a:ext cx="4841355" cy="22264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F499C4-988D-6A24-CD4B-3FC90A1AC1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9077" y="2019514"/>
            <a:ext cx="4867275" cy="22383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6A9953F-99A3-A8AE-0315-AA6ADA3E5E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894" y="4623325"/>
            <a:ext cx="4737688" cy="21787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3C1728-46CD-9728-AF20-EC7E9349EF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9386" y="4617648"/>
            <a:ext cx="4651251" cy="213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979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62124" y="115965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Starting with Combined Loss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C91957-FBAE-40D0-63C2-26C98EB9AC43}"/>
              </a:ext>
            </a:extLst>
          </p:cNvPr>
          <p:cNvSpPr txBox="1"/>
          <p:nvPr/>
        </p:nvSpPr>
        <p:spPr>
          <a:xfrm>
            <a:off x="162124" y="962471"/>
            <a:ext cx="54707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999999"/>
                </a:solidFill>
                <a:latin typeface="Consolas" panose="020B0609020204030204" pitchFamily="49" charset="0"/>
              </a:rPr>
              <a:t>Subject 09 ( Block 14 to Block 26)</a:t>
            </a:r>
            <a:endParaRPr lang="en-US" sz="1400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2C5D35-7387-4626-0D43-E2D6C0627A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57" y="1659591"/>
            <a:ext cx="4867275" cy="2238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F4CAEB-B215-3CCC-682A-C3FFEB88CC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3370" y="1659591"/>
            <a:ext cx="5010533" cy="23042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C6E0F2-1008-B79B-F2B1-8ED71C9F08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80" y="4148869"/>
            <a:ext cx="4763791" cy="21907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6870A6-0C65-39EF-F534-C29BD2C0D5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06740" y="4325610"/>
            <a:ext cx="4763791" cy="219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663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62124" y="115965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Starting with Combined Loss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B33527-57A9-4F1B-9FBC-4A6E6F2BEEDB}"/>
              </a:ext>
            </a:extLst>
          </p:cNvPr>
          <p:cNvSpPr txBox="1"/>
          <p:nvPr/>
        </p:nvSpPr>
        <p:spPr>
          <a:xfrm>
            <a:off x="306140" y="4428703"/>
            <a:ext cx="547074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Evaluation Report (Best Weights)</a:t>
            </a:r>
          </a:p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Test MAE : 0.3709</a:t>
            </a:r>
          </a:p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Test MSE : 0.3636</a:t>
            </a:r>
          </a:p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Test PCC : 0.7952</a:t>
            </a:r>
          </a:p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Test PCC (sign-corrected): 0.7952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2CE3FE-B0BB-A8DC-42E3-2256581D6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78" y="1185836"/>
            <a:ext cx="4851986" cy="28945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629121-5586-D3A3-BB94-081F1141EF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1838" y="1185836"/>
            <a:ext cx="4856891" cy="289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035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62124" y="115965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Starting with Combined Loss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C91957-FBAE-40D0-63C2-26C98EB9AC43}"/>
              </a:ext>
            </a:extLst>
          </p:cNvPr>
          <p:cNvSpPr txBox="1"/>
          <p:nvPr/>
        </p:nvSpPr>
        <p:spPr>
          <a:xfrm>
            <a:off x="162124" y="962471"/>
            <a:ext cx="54707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999999"/>
                </a:solidFill>
                <a:latin typeface="Consolas" panose="020B0609020204030204" pitchFamily="49" charset="0"/>
              </a:rPr>
              <a:t>Subject 08 ( Block 1 to Block 13)</a:t>
            </a:r>
            <a:endParaRPr lang="en-US" sz="1400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1EA89A-B7A1-6DC0-DCB0-F63F3F1395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870" y="2069186"/>
            <a:ext cx="4651250" cy="21390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418C67-C2B5-9301-5BD3-9C388DF717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9386" y="2026673"/>
            <a:ext cx="4743693" cy="21815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72FA2B-0E50-ED86-7AA6-1915A84CEE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218" y="4592224"/>
            <a:ext cx="4363219" cy="20065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873B111-A6BF-9AE9-3636-5DAD809293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7594" y="4518302"/>
            <a:ext cx="4867275" cy="223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44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62124" y="115965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Starting with Combined Loss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C91957-FBAE-40D0-63C2-26C98EB9AC43}"/>
              </a:ext>
            </a:extLst>
          </p:cNvPr>
          <p:cNvSpPr txBox="1"/>
          <p:nvPr/>
        </p:nvSpPr>
        <p:spPr>
          <a:xfrm>
            <a:off x="162124" y="962471"/>
            <a:ext cx="54707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999999"/>
                </a:solidFill>
                <a:latin typeface="Consolas" panose="020B0609020204030204" pitchFamily="49" charset="0"/>
              </a:rPr>
              <a:t>Subject 09 ( Block 14 to Block 26)</a:t>
            </a:r>
            <a:endParaRPr lang="en-US" sz="1400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DE3839-907E-E967-60F1-6A224FEC0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57" y="1590371"/>
            <a:ext cx="4867275" cy="22383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4C8CE3-B458-1B81-13E5-04E85ADCCF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354" y="1634113"/>
            <a:ext cx="4667535" cy="21465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7A9A4B-7940-DE16-C243-A9F2E0FE1B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876" y="4325610"/>
            <a:ext cx="4608387" cy="21193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E57A69-C45E-3EB6-079E-7592CD87A7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78748" y="4325610"/>
            <a:ext cx="4772836" cy="219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179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62124" y="115965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How to Fight with the Artificial Phase Lag For The Real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ACC8AD-3866-AAF5-496E-670A315383F5}"/>
              </a:ext>
            </a:extLst>
          </p:cNvPr>
          <p:cNvSpPr txBox="1"/>
          <p:nvPr/>
        </p:nvSpPr>
        <p:spPr>
          <a:xfrm>
            <a:off x="162123" y="962471"/>
            <a:ext cx="10258015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Consolas" panose="020B0609020204030204" pitchFamily="49" charset="0"/>
              </a:rPr>
              <a:t>Training data is phase-aligned to the RGB, not to the GT clock</a:t>
            </a:r>
            <a:endParaRPr lang="en-US" sz="1600" b="1" i="0" dirty="0">
              <a:effectLst/>
              <a:latin typeface="Consolas" panose="020B0609020204030204" pitchFamily="49" charset="0"/>
            </a:endParaRP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Why?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0" dirty="0">
                <a:effectLst/>
                <a:latin typeface="Consolas" panose="020B0609020204030204" pitchFamily="49" charset="0"/>
              </a:rPr>
              <a:t>When the video stream and the GT sensor aren’t timestamped identically, there’s a per-clip delay </a:t>
            </a:r>
            <a:br>
              <a:rPr lang="en-US" sz="1200" i="0" dirty="0">
                <a:effectLst/>
                <a:latin typeface="Consolas" panose="020B0609020204030204" pitchFamily="49" charset="0"/>
              </a:rPr>
            </a:br>
            <a:r>
              <a:rPr lang="en-US" sz="1200" i="0" dirty="0">
                <a:effectLst/>
                <a:latin typeface="Consolas" panose="020B0609020204030204" pitchFamily="49" charset="0"/>
              </a:rPr>
              <a:t>(tens to hundreds of </a:t>
            </a:r>
            <a:r>
              <a:rPr lang="en-US" sz="1200" i="0" dirty="0" err="1">
                <a:effectLst/>
                <a:latin typeface="Consolas" panose="020B0609020204030204" pitchFamily="49" charset="0"/>
              </a:rPr>
              <a:t>ms</a:t>
            </a:r>
            <a:r>
              <a:rPr lang="en-US" sz="1200" i="0" dirty="0">
                <a:effectLst/>
                <a:latin typeface="Consolas" panose="020B0609020204030204" pitchFamily="49" charset="0"/>
              </a:rPr>
              <a:t>).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onsolas" panose="020B060902020403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0" dirty="0">
                <a:effectLst/>
                <a:latin typeface="Consolas" panose="020B0609020204030204" pitchFamily="49" charset="0"/>
              </a:rPr>
              <a:t>If the training is on misaligned pairs, a time-domain loss (MAE/MSE) punishes the network for being </a:t>
            </a:r>
            <a:br>
              <a:rPr lang="en-US" sz="1200" i="0" dirty="0">
                <a:effectLst/>
                <a:latin typeface="Consolas" panose="020B0609020204030204" pitchFamily="49" charset="0"/>
              </a:rPr>
            </a:br>
            <a:r>
              <a:rPr lang="en-US" sz="1200" i="0" dirty="0">
                <a:effectLst/>
                <a:latin typeface="Consolas" panose="020B0609020204030204" pitchFamily="49" charset="0"/>
              </a:rPr>
              <a:t>“right but shifted.” </a:t>
            </a:r>
          </a:p>
          <a:p>
            <a:endParaRPr lang="en-US" sz="1200" i="0" dirty="0">
              <a:effectLst/>
              <a:latin typeface="Consolas" panose="020B060902020403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0" dirty="0">
                <a:effectLst/>
                <a:latin typeface="Consolas" panose="020B0609020204030204" pitchFamily="49" charset="0"/>
              </a:rPr>
              <a:t>On sinusoids, the cheapest way to reduce that loss is to shrink amplitude (or smooth everything) </a:t>
            </a:r>
            <a:br>
              <a:rPr lang="en-US" sz="1200" i="0" dirty="0">
                <a:effectLst/>
                <a:latin typeface="Consolas" panose="020B0609020204030204" pitchFamily="49" charset="0"/>
              </a:rPr>
            </a:br>
            <a:r>
              <a:rPr lang="en-US" sz="1200" i="0" dirty="0">
                <a:effectLst/>
                <a:latin typeface="Consolas" panose="020B0609020204030204" pitchFamily="49" charset="0"/>
              </a:rPr>
              <a:t>→ classic “flat/laggy” predictions.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onsolas" panose="020B060902020403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0" dirty="0">
                <a:effectLst/>
                <a:latin typeface="Consolas" panose="020B0609020204030204" pitchFamily="49" charset="0"/>
              </a:rPr>
              <a:t>Fighting Strategy: Before training, shift the GT so its peaks line up with what’s in the video </a:t>
            </a:r>
            <a:br>
              <a:rPr lang="en-US" sz="1200" i="0" dirty="0">
                <a:effectLst/>
                <a:latin typeface="Consolas" panose="020B0609020204030204" pitchFamily="49" charset="0"/>
              </a:rPr>
            </a:br>
            <a:r>
              <a:rPr lang="en-US" sz="1200" i="0" dirty="0">
                <a:effectLst/>
                <a:latin typeface="Consolas" panose="020B0609020204030204" pitchFamily="49" charset="0"/>
              </a:rPr>
              <a:t>itself (not with the GT’s clock). That way, the model learns shape and amplitude without fighting an artificial delay</a:t>
            </a:r>
          </a:p>
          <a:p>
            <a:endParaRPr lang="en-US" sz="1400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How?</a:t>
            </a:r>
            <a:br>
              <a:rPr lang="en-US" sz="1200" b="1" i="1" dirty="0">
                <a:latin typeface="Consolas" panose="020B0609020204030204" pitchFamily="49" charset="0"/>
              </a:rPr>
            </a:br>
            <a:endParaRPr lang="en-US" sz="1200" b="0" i="0" dirty="0">
              <a:effectLst/>
              <a:latin typeface="Consolas" panose="020B060902020403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latin typeface="Consolas" panose="020B0609020204030204" pitchFamily="49" charset="0"/>
              </a:rPr>
              <a:t>Find the best circular shift 𝑠 maximizing correlation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latin typeface="Consolas" panose="020B0609020204030204" pitchFamily="49" charset="0"/>
              </a:rPr>
              <a:t>Roll the GT by −𝑠 samples and train on (RGB, </a:t>
            </a:r>
            <a:r>
              <a:rPr lang="en-US" sz="1200" b="0" i="0" dirty="0" err="1">
                <a:effectLst/>
                <a:latin typeface="Consolas" panose="020B0609020204030204" pitchFamily="49" charset="0"/>
              </a:rPr>
              <a:t>GT</a:t>
            </a:r>
            <a:r>
              <a:rPr lang="en-US" sz="1200" b="0" i="0" baseline="-25000" dirty="0" err="1">
                <a:effectLst/>
                <a:latin typeface="Consolas" panose="020B0609020204030204" pitchFamily="49" charset="0"/>
              </a:rPr>
              <a:t>aligned</a:t>
            </a:r>
            <a:r>
              <a:rPr lang="en-US" sz="1200" b="0" i="0" dirty="0"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Why align the GT (not the RGB)?</a:t>
            </a:r>
            <a:endParaRPr lang="en-US" sz="1200" dirty="0">
              <a:latin typeface="Consolas" panose="020B060902020403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latin typeface="Consolas" panose="020B0609020204030204" pitchFamily="49" charset="0"/>
              </a:rPr>
              <a:t>Shifting GT changes only the label reference, not the input.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latin typeface="Consolas" panose="020B0609020204030204" pitchFamily="49" charset="0"/>
              </a:rPr>
              <a:t>The model still sees the original RGB -&gt; just fixing the supervision so the loss isn’t penalizing a harmless </a:t>
            </a:r>
            <a:br>
              <a:rPr lang="en-US" sz="1200" b="0" i="0" dirty="0">
                <a:effectLst/>
                <a:latin typeface="Consolas" panose="020B0609020204030204" pitchFamily="49" charset="0"/>
              </a:rPr>
            </a:br>
            <a:r>
              <a:rPr lang="en-US" sz="1200" b="0" i="0" dirty="0">
                <a:effectLst/>
                <a:latin typeface="Consolas" panose="020B0609020204030204" pitchFamily="49" charset="0"/>
              </a:rPr>
              <a:t>clock skew.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latin typeface="Consolas" panose="020B0609020204030204" pitchFamily="49" charset="0"/>
              </a:rPr>
              <a:t>It’s per-</a:t>
            </a:r>
            <a:r>
              <a:rPr lang="en-US" sz="1200" b="0" i="0" dirty="0" err="1">
                <a:effectLst/>
                <a:latin typeface="Consolas" panose="020B0609020204030204" pitchFamily="49" charset="0"/>
              </a:rPr>
              <a:t>frane</a:t>
            </a:r>
            <a:r>
              <a:rPr lang="en-US" sz="1200" b="0" i="0" dirty="0">
                <a:effectLst/>
                <a:latin typeface="Consolas" panose="020B0609020204030204" pitchFamily="49" charset="0"/>
              </a:rPr>
              <a:t> and data-only (no train/test leakage).</a:t>
            </a:r>
          </a:p>
          <a:p>
            <a:endParaRPr lang="en-US" sz="1400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endParaRPr lang="en-US" sz="1400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endParaRPr lang="en-US" sz="1400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Warning: One More thing for concern, Latency Variance Across </a:t>
            </a:r>
            <a:r>
              <a:rPr lang="en-US" sz="18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Vedios</a:t>
            </a: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!!!!!</a:t>
            </a:r>
            <a:endParaRPr lang="en-US" sz="1800" b="1" i="0" dirty="0">
              <a:solidFill>
                <a:srgbClr val="FF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142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62124" y="115965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How to Fight with the Artificial Phase Lag For The Real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ACC8AD-3866-AAF5-496E-670A315383F5}"/>
              </a:ext>
            </a:extLst>
          </p:cNvPr>
          <p:cNvSpPr txBox="1"/>
          <p:nvPr/>
        </p:nvSpPr>
        <p:spPr>
          <a:xfrm>
            <a:off x="162123" y="962471"/>
            <a:ext cx="10258015" cy="6287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Consolas" panose="020B0609020204030204" pitchFamily="49" charset="0"/>
              </a:rPr>
              <a:t>Adding An Phase Anchor Agent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Why?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onsolas" panose="020B0609020204030204" pitchFamily="49" charset="0"/>
              </a:rPr>
              <a:t>Not to bound on vide-wise latency variance</a:t>
            </a:r>
          </a:p>
          <a:p>
            <a:pPr>
              <a:lnSpc>
                <a:spcPct val="200000"/>
              </a:lnSpc>
            </a:pPr>
            <a:r>
              <a:rPr lang="en-US" sz="1200" dirty="0">
                <a:latin typeface="Consolas" panose="020B0609020204030204" pitchFamily="49" charset="0"/>
              </a:rPr>
              <a:t>	</a:t>
            </a:r>
            <a:r>
              <a:rPr lang="en-US" sz="1200" i="1" dirty="0">
                <a:latin typeface="Consolas" panose="020B0609020204030204" pitchFamily="49" charset="0"/>
              </a:rPr>
              <a:t>Agent Function, p(t) = G(t) – 0.5(R(t) + B(t)) -&gt; Taken from POS ALGO</a:t>
            </a:r>
          </a:p>
          <a:p>
            <a:pPr>
              <a:lnSpc>
                <a:spcPct val="200000"/>
              </a:lnSpc>
            </a:pPr>
            <a:r>
              <a:rPr lang="en-US" sz="1200" dirty="0">
                <a:latin typeface="Consolas" panose="020B0609020204030204" pitchFamily="49" charset="0"/>
              </a:rPr>
              <a:t>-&gt; Physiologically, the pulsatile component is strongest in green.</a:t>
            </a:r>
            <a:br>
              <a:rPr lang="en-US" sz="1200" dirty="0">
                <a:latin typeface="Consolas" panose="020B0609020204030204" pitchFamily="49" charset="0"/>
              </a:rPr>
            </a:br>
            <a:r>
              <a:rPr lang="en-US" sz="1200" dirty="0">
                <a:latin typeface="Consolas" panose="020B0609020204030204" pitchFamily="49" charset="0"/>
              </a:rPr>
              <a:t>-&gt; Illumination/motion tends to affect R/G/B together. </a:t>
            </a:r>
            <a:br>
              <a:rPr lang="en-US" sz="1200" dirty="0">
                <a:latin typeface="Consolas" panose="020B0609020204030204" pitchFamily="49" charset="0"/>
              </a:rPr>
            </a:br>
            <a:r>
              <a:rPr lang="en-US" sz="1200" dirty="0">
                <a:latin typeface="Consolas" panose="020B0609020204030204" pitchFamily="49" charset="0"/>
              </a:rPr>
              <a:t>-&gt; Subtracting the average of (R,B) cancels a lot of common junk</a:t>
            </a:r>
            <a:r>
              <a:rPr lang="en-US" sz="1200" i="1" dirty="0"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200000"/>
              </a:lnSpc>
            </a:pPr>
            <a:endParaRPr lang="en-US" sz="1200" i="1" dirty="0"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lang="en-US" sz="1200" dirty="0">
                <a:latin typeface="Consolas" panose="020B0609020204030204" pitchFamily="49" charset="0"/>
              </a:rPr>
              <a:t>Result: 𝑝(𝑡)p(t) has the correct phase of what the camera “sees” (peaks line up in time with the visual pulse), </a:t>
            </a:r>
            <a:br>
              <a:rPr lang="en-US" sz="1200" dirty="0">
                <a:latin typeface="Consolas" panose="020B0609020204030204" pitchFamily="49" charset="0"/>
              </a:rPr>
            </a:br>
            <a:r>
              <a:rPr lang="en-US" sz="1200" dirty="0">
                <a:latin typeface="Consolas" panose="020B0609020204030204" pitchFamily="49" charset="0"/>
              </a:rPr>
              <a:t>albeit with meh shape/noise.</a:t>
            </a:r>
          </a:p>
          <a:p>
            <a:pPr>
              <a:lnSpc>
                <a:spcPct val="200000"/>
              </a:lnSpc>
            </a:pPr>
            <a:br>
              <a:rPr lang="en-US" sz="1200" i="1" dirty="0">
                <a:latin typeface="Consolas" panose="020B0609020204030204" pitchFamily="49" charset="0"/>
              </a:rPr>
            </a:br>
            <a:r>
              <a:rPr lang="en-US" sz="1600" b="1" dirty="0">
                <a:latin typeface="Consolas" panose="020B0609020204030204" pitchFamily="49" charset="0"/>
              </a:rPr>
              <a:t>The wrapper:</a:t>
            </a:r>
            <a:br>
              <a:rPr lang="en-US" sz="1600" b="1" dirty="0">
                <a:latin typeface="Consolas" panose="020B0609020204030204" pitchFamily="49" charset="0"/>
              </a:rPr>
            </a:br>
            <a:r>
              <a:rPr lang="en-US" sz="1600" b="1" dirty="0">
                <a:latin typeface="Consolas" panose="020B0609020204030204" pitchFamily="49" charset="0"/>
              </a:rPr>
              <a:t>y(t) = residual(</a:t>
            </a:r>
            <a:r>
              <a:rPr lang="en-US" sz="1600" b="1" dirty="0" err="1">
                <a:latin typeface="Consolas" panose="020B0609020204030204" pitchFamily="49" charset="0"/>
              </a:rPr>
              <a:t>x</a:t>
            </a:r>
            <a:r>
              <a:rPr lang="en-US" sz="1600" b="1" baseline="-25000" dirty="0" err="1">
                <a:latin typeface="Consolas" panose="020B0609020204030204" pitchFamily="49" charset="0"/>
              </a:rPr>
              <a:t>RGB</a:t>
            </a:r>
            <a:r>
              <a:rPr lang="en-US" sz="1600" b="1" dirty="0">
                <a:latin typeface="Consolas" panose="020B0609020204030204" pitchFamily="49" charset="0"/>
              </a:rPr>
              <a:t>) + a*p(X</a:t>
            </a:r>
            <a:r>
              <a:rPr lang="en-US" sz="1600" b="1" baseline="-25000" dirty="0">
                <a:latin typeface="Consolas" panose="020B0609020204030204" pitchFamily="49" charset="0"/>
              </a:rPr>
              <a:t>RGB</a:t>
            </a:r>
            <a:r>
              <a:rPr lang="en-US" sz="1600" b="1" dirty="0">
                <a:latin typeface="Consolas" panose="020B0609020204030204" pitchFamily="49" charset="0"/>
              </a:rPr>
              <a:t>) + b</a:t>
            </a:r>
          </a:p>
          <a:p>
            <a:pPr>
              <a:lnSpc>
                <a:spcPct val="200000"/>
              </a:lnSpc>
            </a:pPr>
            <a:r>
              <a:rPr lang="en-US" sz="1200" b="1" i="1" dirty="0">
                <a:latin typeface="Consolas" panose="020B0609020204030204" pitchFamily="49" charset="0"/>
              </a:rPr>
              <a:t>𝑎,𝑏: learned scalars</a:t>
            </a:r>
            <a:br>
              <a:rPr lang="en-US" sz="1600" b="1" dirty="0">
                <a:latin typeface="Consolas" panose="020B0609020204030204" pitchFamily="49" charset="0"/>
              </a:rPr>
            </a:br>
            <a:r>
              <a:rPr lang="en-US" sz="1600" b="1" dirty="0">
                <a:latin typeface="Consolas" panose="020B0609020204030204" pitchFamily="49" charset="0"/>
              </a:rPr>
              <a:t>LOSS: L = MAE + Lambda*(1-PCC)</a:t>
            </a:r>
          </a:p>
          <a:p>
            <a:pPr>
              <a:lnSpc>
                <a:spcPct val="200000"/>
              </a:lnSpc>
            </a:pPr>
            <a:endParaRPr lang="en-US" sz="1200" i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29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97395" y="133327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Phase Lag Applying CHROM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92B7DE-39E2-487D-775B-D3F3553156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1258"/>
            <a:ext cx="10693400" cy="52987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8629A0-DDFC-9315-C361-40A265EA054C}"/>
              </a:ext>
            </a:extLst>
          </p:cNvPr>
          <p:cNvSpPr txBox="1"/>
          <p:nvPr/>
        </p:nvSpPr>
        <p:spPr>
          <a:xfrm>
            <a:off x="450156" y="6259315"/>
            <a:ext cx="54707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999999"/>
                </a:solidFill>
                <a:latin typeface="Consolas" panose="020B0609020204030204" pitchFamily="49" charset="0"/>
              </a:rPr>
              <a:t>Average Time Lag: -0.010 sec</a:t>
            </a:r>
            <a:endParaRPr lang="en-US" sz="1400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64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97395" y="133327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Phase Lag Applying PURE-Trained </a:t>
            </a:r>
            <a:r>
              <a:rPr lang="en-US" altLang="ko-KR" sz="2400" dirty="0" err="1">
                <a:solidFill>
                  <a:schemeClr val="accent6"/>
                </a:solidFill>
                <a:latin typeface="Caladea"/>
                <a:ea typeface="HY견고딕" pitchFamily="18" charset="-127"/>
              </a:rPr>
              <a:t>MUNet</a:t>
            </a:r>
            <a:endParaRPr lang="en-US" altLang="ko-KR" sz="2400" dirty="0">
              <a:solidFill>
                <a:schemeClr val="accent6"/>
              </a:solidFill>
              <a:latin typeface="Caladea"/>
              <a:ea typeface="HY견고딕" pitchFamily="18" charset="-12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0983DF-5FF8-7B11-86B6-96D17C081E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1258"/>
            <a:ext cx="10693400" cy="52987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B2D217-965B-9DA0-DFEB-29645C319F6F}"/>
              </a:ext>
            </a:extLst>
          </p:cNvPr>
          <p:cNvSpPr txBox="1"/>
          <p:nvPr/>
        </p:nvSpPr>
        <p:spPr>
          <a:xfrm>
            <a:off x="450156" y="6259315"/>
            <a:ext cx="54707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999999"/>
                </a:solidFill>
                <a:latin typeface="Consolas" panose="020B0609020204030204" pitchFamily="49" charset="0"/>
              </a:rPr>
              <a:t>Average Time Lag: 0.024 sec</a:t>
            </a:r>
            <a:endParaRPr lang="en-US" sz="1400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98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62124" y="115965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Starting with Basic MAE Loss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013F0F-27F1-A618-142E-47C3FF34F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124" y="972319"/>
            <a:ext cx="4939822" cy="31939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66D883-9796-CC2F-B6FC-4117B8995F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8137" y="1020209"/>
            <a:ext cx="4752002" cy="31204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B33527-57A9-4F1B-9FBC-4A6E6F2BEEDB}"/>
              </a:ext>
            </a:extLst>
          </p:cNvPr>
          <p:cNvSpPr txBox="1"/>
          <p:nvPr/>
        </p:nvSpPr>
        <p:spPr>
          <a:xfrm>
            <a:off x="197395" y="4433552"/>
            <a:ext cx="54707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Evaluation Report </a:t>
            </a:r>
          </a:p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Test MAE: 0.4159 </a:t>
            </a:r>
          </a:p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Test MSE: 0.4350 </a:t>
            </a:r>
          </a:p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Test PCC: 0.7495 </a:t>
            </a:r>
          </a:p>
        </p:txBody>
      </p:sp>
    </p:spTree>
    <p:extLst>
      <p:ext uri="{BB962C8B-B14F-4D97-AF65-F5344CB8AC3E}">
        <p14:creationId xmlns:p14="http://schemas.microsoft.com/office/powerpoint/2010/main" val="312193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97395" y="133327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Phase Lag Applying SCAMPS-Trained </a:t>
            </a:r>
            <a:r>
              <a:rPr lang="en-US" altLang="ko-KR" sz="2400" dirty="0" err="1">
                <a:solidFill>
                  <a:schemeClr val="accent6"/>
                </a:solidFill>
                <a:latin typeface="Caladea"/>
                <a:ea typeface="HY견고딕" pitchFamily="18" charset="-127"/>
              </a:rPr>
              <a:t>MUNet</a:t>
            </a: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 </a:t>
            </a:r>
            <a:r>
              <a:rPr lang="en-US" altLang="ko-KR" sz="1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aladea"/>
                <a:ea typeface="HY견고딕" pitchFamily="18" charset="-127"/>
              </a:rPr>
              <a:t>(Normal MAE Loss)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B2D217-965B-9DA0-DFEB-29645C319F6F}"/>
              </a:ext>
            </a:extLst>
          </p:cNvPr>
          <p:cNvSpPr txBox="1"/>
          <p:nvPr/>
        </p:nvSpPr>
        <p:spPr>
          <a:xfrm>
            <a:off x="450156" y="6428590"/>
            <a:ext cx="54707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999999"/>
                </a:solidFill>
                <a:latin typeface="Consolas" panose="020B0609020204030204" pitchFamily="49" charset="0"/>
              </a:rPr>
              <a:t>Average Time Lag: 0.001168 sec</a:t>
            </a:r>
            <a:endParaRPr lang="en-US" sz="1400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088E3F-BC7E-ED5A-C055-B56AA3A49A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1258"/>
            <a:ext cx="10693400" cy="529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680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97395" y="133327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Phase Lag Applying SCAMPS-Trained </a:t>
            </a:r>
            <a:r>
              <a:rPr lang="en-US" altLang="ko-KR" sz="2400" dirty="0" err="1">
                <a:solidFill>
                  <a:schemeClr val="accent6"/>
                </a:solidFill>
                <a:latin typeface="Caladea"/>
                <a:ea typeface="HY견고딕" pitchFamily="18" charset="-127"/>
              </a:rPr>
              <a:t>MUNet</a:t>
            </a: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 </a:t>
            </a:r>
            <a:r>
              <a:rPr lang="en-US" altLang="ko-KR" sz="1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aladea"/>
                <a:ea typeface="HY견고딕" pitchFamily="18" charset="-127"/>
              </a:rPr>
              <a:t>(Normal MAE Loss)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20888A-D475-5B5A-74E5-6F45D61D47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88" y="965462"/>
            <a:ext cx="8659244" cy="32472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EEED7E-B7B7-952D-E8D8-ABBB0AC8DB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256" y="4349316"/>
            <a:ext cx="7650956" cy="2869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372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62124" y="115965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Starting with Basic MAE Loss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F55664-2FA2-B87E-68E6-07E84544B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8" y="1875133"/>
            <a:ext cx="5155307" cy="23708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56972B-F7DA-4D55-E8E6-50F5B2D774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2620" y="1908249"/>
            <a:ext cx="5083299" cy="23377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979270-263C-6509-DF0C-F63B05E1B5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692" y="4510539"/>
            <a:ext cx="5112568" cy="23511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FD84BC-6951-ED08-47AA-178F9D26C2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62487" y="4538722"/>
            <a:ext cx="4785355" cy="22007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6C91957-FBAE-40D0-63C2-26C98EB9AC43}"/>
              </a:ext>
            </a:extLst>
          </p:cNvPr>
          <p:cNvSpPr txBox="1"/>
          <p:nvPr/>
        </p:nvSpPr>
        <p:spPr>
          <a:xfrm>
            <a:off x="162124" y="962471"/>
            <a:ext cx="54707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999999"/>
                </a:solidFill>
                <a:latin typeface="Consolas" panose="020B0609020204030204" pitchFamily="49" charset="0"/>
              </a:rPr>
              <a:t>Subject 08 ( Block 1 to Block 13)</a:t>
            </a:r>
            <a:endParaRPr lang="en-US" sz="1400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553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62124" y="115965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Starting with Basic MAE Loss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C91957-FBAE-40D0-63C2-26C98EB9AC43}"/>
              </a:ext>
            </a:extLst>
          </p:cNvPr>
          <p:cNvSpPr txBox="1"/>
          <p:nvPr/>
        </p:nvSpPr>
        <p:spPr>
          <a:xfrm>
            <a:off x="162124" y="962471"/>
            <a:ext cx="54707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999999"/>
                </a:solidFill>
                <a:latin typeface="Consolas" panose="020B0609020204030204" pitchFamily="49" charset="0"/>
              </a:rPr>
              <a:t>Subject 09 ( Block 14 to Block 26)</a:t>
            </a:r>
            <a:endParaRPr lang="en-US" sz="1400" b="0" i="0" dirty="0">
              <a:solidFill>
                <a:srgbClr val="999999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702B2D-7A94-F804-BF8B-14785EAA40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154" y="1398240"/>
            <a:ext cx="5180433" cy="23823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40242D-8F69-39D8-B07A-7B0874DB41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6740" y="1614264"/>
            <a:ext cx="4794506" cy="220491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F0D948A-E264-2A97-A62F-5C90BBB91C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148" y="4068663"/>
            <a:ext cx="5010532" cy="230425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40657AD-4B42-81E7-409D-DE9044333A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06741" y="4140670"/>
            <a:ext cx="4763792" cy="219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871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1697D-9580-B24A-F1FC-3CF451DEE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945CC2-28F9-4A66-91B1-DC51417A1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917" y="-107801"/>
            <a:ext cx="1571625" cy="747713"/>
          </a:xfrm>
          <a:prstGeom prst="rect">
            <a:avLst/>
          </a:prstGeom>
        </p:spPr>
      </p:pic>
      <p:sp>
        <p:nvSpPr>
          <p:cNvPr id="64" name="슬라이드 번호 개체 틀 2">
            <a:extLst>
              <a:ext uri="{FF2B5EF4-FFF2-40B4-BE49-F238E27FC236}">
                <a16:creationId xmlns:a16="http://schemas.microsoft.com/office/drawing/2014/main" id="{E24F6677-9527-B590-58C4-88BA25798912}"/>
              </a:ext>
            </a:extLst>
          </p:cNvPr>
          <p:cNvSpPr txBox="1">
            <a:spLocks/>
          </p:cNvSpPr>
          <p:nvPr/>
        </p:nvSpPr>
        <p:spPr>
          <a:xfrm>
            <a:off x="7925012" y="7042731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defPPr>
              <a:defRPr lang="ko-KR"/>
            </a:defPPr>
            <a:lvl1pPr marL="0" algn="r" defTabSz="995690" rtl="0" eaLnBrk="1" latinLnBrk="1" hangingPunct="1"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9784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569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9353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9138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89225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87070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84916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82761" algn="l" defTabSz="995690" rtl="0" eaLnBrk="1" latinLnBrk="1" hangingPunct="1"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B597EC8-03FB-421D-BA76-5865596B8B77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D9315-840B-297E-6DF5-E7088C14CDC7}"/>
              </a:ext>
            </a:extLst>
          </p:cNvPr>
          <p:cNvSpPr txBox="1"/>
          <p:nvPr/>
        </p:nvSpPr>
        <p:spPr>
          <a:xfrm>
            <a:off x="162124" y="115965"/>
            <a:ext cx="8327848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6"/>
                </a:solidFill>
                <a:latin typeface="Caladea"/>
                <a:ea typeface="HY견고딕" pitchFamily="18" charset="-127"/>
              </a:rPr>
              <a:t>Starting with Combined Loss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B33527-57A9-4F1B-9FBC-4A6E6F2BEEDB}"/>
              </a:ext>
            </a:extLst>
          </p:cNvPr>
          <p:cNvSpPr txBox="1"/>
          <p:nvPr/>
        </p:nvSpPr>
        <p:spPr>
          <a:xfrm>
            <a:off x="306140" y="4428703"/>
            <a:ext cx="54707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Evaluation Report (Best Weights)</a:t>
            </a:r>
          </a:p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Test MAE : 0.3991</a:t>
            </a:r>
          </a:p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Test MSE : 0.3910</a:t>
            </a:r>
          </a:p>
          <a:p>
            <a:r>
              <a:rPr lang="en-US" sz="14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Test PCC : 0.7771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2CE3FE-B0BB-A8DC-42E3-2256581D6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78" y="1185836"/>
            <a:ext cx="4851986" cy="28945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629121-5586-D3A3-BB94-081F1141EF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1838" y="1185836"/>
            <a:ext cx="4856891" cy="289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980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16501</TotalTime>
  <Words>652</Words>
  <Application>Microsoft Office PowerPoint</Application>
  <PresentationFormat>Custom</PresentationFormat>
  <Paragraphs>91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Caladea</vt:lpstr>
      <vt:lpstr>HY견고딕</vt:lpstr>
      <vt:lpstr>HY중고딕</vt:lpstr>
      <vt:lpstr>맑은 고딕</vt:lpstr>
      <vt:lpstr>Arial</vt:lpstr>
      <vt:lpstr>Consolas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XP SP3 FINAL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user</dc:creator>
  <cp:lastModifiedBy>Rafsan Jany</cp:lastModifiedBy>
  <cp:revision>240</cp:revision>
  <cp:lastPrinted>2012-01-03T07:03:32Z</cp:lastPrinted>
  <dcterms:created xsi:type="dcterms:W3CDTF">2011-12-29T06:45:05Z</dcterms:created>
  <dcterms:modified xsi:type="dcterms:W3CDTF">2025-09-02T04:57:03Z</dcterms:modified>
</cp:coreProperties>
</file>

<file path=docProps/thumbnail.jpeg>
</file>